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9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11.jpeg" ContentType="image/jpeg"/>
  <Override PartName="/ppt/media/image10.jpeg" ContentType="image/jpe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520720" y="1094400"/>
            <a:ext cx="7310880" cy="331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CISC/CMPE 472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PET Imaging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and Reconstruction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" name="TextShape 2"/>
          <p:cNvSpPr txBox="1"/>
          <p:nvPr/>
        </p:nvSpPr>
        <p:spPr>
          <a:xfrm>
            <a:off x="679320" y="6068160"/>
            <a:ext cx="10958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Images from “Positron Emission Tomography - Basic Sciences” D Bailey, D Townsend, P Valk, M Maisey ]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229680" y="216360"/>
            <a:ext cx="4862160" cy="63896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5322600" y="1112040"/>
            <a:ext cx="6869520" cy="2681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29680" y="216360"/>
            <a:ext cx="4862160" cy="6389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3609360" y="136080"/>
            <a:ext cx="4667040" cy="182160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1208880" y="2408400"/>
            <a:ext cx="9801360" cy="43376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36400" y="2194200"/>
            <a:ext cx="11581920" cy="31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Times New Roman"/>
              </a:rPr>
              <a:t>Find the best estimate of f satisfying W f = p.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“</a:t>
            </a:r>
            <a:r>
              <a:rPr b="0" lang="en-US" sz="2400" spc="-1" strike="noStrike">
                <a:latin typeface="Times New Roman"/>
              </a:rPr>
              <a:t>Best” means “maximize the likelihood function of the reconstructed image”.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       </a:t>
            </a:r>
            <a:r>
              <a:rPr b="0" lang="en-US" sz="2400" spc="-1" strike="noStrike">
                <a:latin typeface="Times New Roman"/>
              </a:rPr>
              <a:t>i.e. Find f that would produce p with highest likelihood.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The events (i.e. radioactive disintegrations) have variation that follows a </a:t>
            </a:r>
            <a:r>
              <a:rPr b="1" lang="en-US" sz="2400" spc="-1" strike="noStrike">
                <a:latin typeface="Times New Roman"/>
              </a:rPr>
              <a:t>Poisson model</a:t>
            </a:r>
            <a:r>
              <a:rPr b="0" lang="en-US" sz="2400" spc="-1" strike="noStrike">
                <a:latin typeface="Times New Roman"/>
              </a:rPr>
              <a:t>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2625840" y="217080"/>
            <a:ext cx="727020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latin typeface="Times New Roman"/>
              </a:rPr>
              <a:t>MLEM: Maximum Likelihood Expectation Maximization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23720" y="2029680"/>
            <a:ext cx="4649760" cy="262944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4692240" y="216720"/>
            <a:ext cx="20293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Poisson Model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423720" y="2029680"/>
            <a:ext cx="4649760" cy="262944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5670360" y="1437480"/>
            <a:ext cx="6392160" cy="4354560"/>
          </a:xfrm>
          <a:prstGeom prst="rect">
            <a:avLst/>
          </a:prstGeom>
          <a:ln>
            <a:noFill/>
          </a:ln>
        </p:spPr>
      </p:pic>
      <p:sp>
        <p:nvSpPr>
          <p:cNvPr id="92" name="TextShape 2"/>
          <p:cNvSpPr txBox="1"/>
          <p:nvPr/>
        </p:nvSpPr>
        <p:spPr>
          <a:xfrm>
            <a:off x="4692240" y="216720"/>
            <a:ext cx="20293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Poisson Model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423720" y="2029680"/>
            <a:ext cx="4649760" cy="262944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6982560" y="2134800"/>
            <a:ext cx="4482360" cy="1775520"/>
          </a:xfrm>
          <a:prstGeom prst="rect">
            <a:avLst/>
          </a:prstGeom>
          <a:ln>
            <a:noFill/>
          </a:ln>
        </p:spPr>
      </p:pic>
      <p:sp>
        <p:nvSpPr>
          <p:cNvPr id="96" name="TextShape 2"/>
          <p:cNvSpPr txBox="1"/>
          <p:nvPr/>
        </p:nvSpPr>
        <p:spPr>
          <a:xfrm>
            <a:off x="4691520" y="216000"/>
            <a:ext cx="20293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Poisson Model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951120" y="1767240"/>
            <a:ext cx="10248480" cy="453348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4691160" y="215640"/>
            <a:ext cx="20293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Likelihood of f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591920" y="1553040"/>
            <a:ext cx="8949960" cy="471672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4523040" y="215280"/>
            <a:ext cx="24955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Log likelihood of f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68600" y="3121560"/>
            <a:ext cx="10997640" cy="3521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1591920" y="1553040"/>
            <a:ext cx="8949960" cy="4716720"/>
          </a:xfrm>
          <a:prstGeom prst="rect">
            <a:avLst/>
          </a:prstGeom>
          <a:ln>
            <a:noFill/>
          </a:ln>
        </p:spPr>
      </p:pic>
      <p:sp>
        <p:nvSpPr>
          <p:cNvPr id="106" name="TextShape 2"/>
          <p:cNvSpPr txBox="1"/>
          <p:nvPr/>
        </p:nvSpPr>
        <p:spPr>
          <a:xfrm>
            <a:off x="4523040" y="215280"/>
            <a:ext cx="24955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Log likelihood of f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2858040" y="1072080"/>
            <a:ext cx="2485800" cy="47527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6583320" y="1072080"/>
            <a:ext cx="2037960" cy="475272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4136760" y="6270840"/>
            <a:ext cx="3326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Areas of high metabolic activity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8863560" y="5547240"/>
            <a:ext cx="1159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Maisey ]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38000" y="214920"/>
            <a:ext cx="71272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Log likelihood of f is maximized when derivative is zero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818280" y="866880"/>
            <a:ext cx="10705680" cy="579096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520560" y="2137320"/>
            <a:ext cx="11541960" cy="46263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538000" y="214920"/>
            <a:ext cx="71272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Log likelihood of f is maximized when derivative is zero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818280" y="866880"/>
            <a:ext cx="10705680" cy="579096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872640" y="5114880"/>
            <a:ext cx="10829520" cy="15606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2538000" y="214920"/>
            <a:ext cx="71272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Log likelihood of f is maximized when derivative is zero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818280" y="866880"/>
            <a:ext cx="10705680" cy="579096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3554640" y="214920"/>
            <a:ext cx="497376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Drive f toward its maximum likelihood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936720" y="1411200"/>
            <a:ext cx="10542960" cy="320580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536400" y="3033720"/>
            <a:ext cx="11093760" cy="22730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554640" y="214920"/>
            <a:ext cx="497376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Drive f toward its maximum likelihood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936720" y="1411200"/>
            <a:ext cx="10542960" cy="320580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574560" y="2947680"/>
            <a:ext cx="11077200" cy="16750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754920" y="3655440"/>
            <a:ext cx="10952280" cy="110772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1048680" y="140400"/>
            <a:ext cx="10197360" cy="655632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747000" y="140400"/>
            <a:ext cx="10929240" cy="15181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656640" y="140400"/>
            <a:ext cx="10952280" cy="110772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2980440" y="2832840"/>
            <a:ext cx="6897600" cy="38019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048680" y="140400"/>
            <a:ext cx="10197360" cy="655632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747000" y="140400"/>
            <a:ext cx="10929240" cy="15181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656640" y="140400"/>
            <a:ext cx="10952280" cy="110772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4984200" y="4261680"/>
            <a:ext cx="4204080" cy="23893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048680" y="140400"/>
            <a:ext cx="10197360" cy="655632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747000" y="140400"/>
            <a:ext cx="10929240" cy="15181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656640" y="140400"/>
            <a:ext cx="10952280" cy="110772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5222160" y="5649480"/>
            <a:ext cx="2545560" cy="10472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048680" y="140400"/>
            <a:ext cx="10197360" cy="655632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747000" y="140400"/>
            <a:ext cx="10929240" cy="15181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656640" y="140400"/>
            <a:ext cx="10952280" cy="110772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811040" y="215280"/>
            <a:ext cx="235836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MLEM Summary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1352880" y="3793680"/>
            <a:ext cx="9858240" cy="177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Times New Roman"/>
              </a:rPr>
              <a:t>MLEM converges slowly with 50-200 iterations (each processing all voxels, j).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Could include attenuation and blurring in the model, W.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2983320" y="916920"/>
            <a:ext cx="6267240" cy="2123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9851400" y="6253560"/>
            <a:ext cx="2119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Bailey,Karp,Surti 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3439800" y="6006240"/>
            <a:ext cx="2297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“</a:t>
            </a:r>
            <a:r>
              <a:rPr b="0" lang="en-US" sz="1800" spc="-1" strike="noStrike">
                <a:latin typeface="Arial"/>
              </a:rPr>
              <a:t>Proton-rich” nucleus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2590200" y="2002320"/>
            <a:ext cx="7238520" cy="39510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4035240" y="538200"/>
            <a:ext cx="4400280" cy="92340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2890080" y="215280"/>
            <a:ext cx="652212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OSEM: Ordered Subsets Expectation Maximization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800640" y="1944360"/>
            <a:ext cx="10778760" cy="246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Times New Roman"/>
              </a:rPr>
              <a:t>Choose subsets of the detector pairs, with evenly distributed pairs in each subset.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Times New Roman"/>
                <a:ea typeface="Noto Sans CJK SC"/>
              </a:rPr>
              <a:t>Apply MLEM to each subset.  </a:t>
            </a:r>
            <a:r>
              <a:rPr b="0" i="1" lang="en-US" sz="2400" spc="-1" strike="noStrike">
                <a:latin typeface="Times New Roman"/>
                <a:ea typeface="Noto Sans CJK SC"/>
              </a:rPr>
              <a:t>f</a:t>
            </a:r>
            <a:r>
              <a:rPr b="0" i="1" lang="en-US" sz="2400" spc="-1" strike="noStrike" baseline="101000">
                <a:latin typeface="Times New Roman"/>
                <a:ea typeface="Noto Sans CJK SC"/>
              </a:rPr>
              <a:t> (*)</a:t>
            </a:r>
            <a:r>
              <a:rPr b="0" lang="en-US" sz="2400" spc="-1" strike="noStrike">
                <a:latin typeface="Times New Roman"/>
                <a:ea typeface="Noto Sans CJK SC"/>
              </a:rPr>
              <a:t> after one subset is used as </a:t>
            </a:r>
            <a:r>
              <a:rPr b="0" i="1" lang="en-US" sz="2400" spc="-1" strike="noStrike">
                <a:latin typeface="Times New Roman"/>
              </a:rPr>
              <a:t>f</a:t>
            </a:r>
            <a:r>
              <a:rPr b="0" i="1" lang="en-US" sz="2400" spc="-1" strike="noStrike" baseline="101000">
                <a:latin typeface="Times New Roman"/>
              </a:rPr>
              <a:t> (0)</a:t>
            </a:r>
            <a:r>
              <a:rPr b="0" i="1" lang="en-US" sz="2400" spc="-1" strike="noStrike">
                <a:latin typeface="Times New Roman"/>
              </a:rPr>
              <a:t> </a:t>
            </a:r>
            <a:r>
              <a:rPr b="0" lang="en-US" sz="2400" spc="-1" strike="noStrike">
                <a:latin typeface="Times New Roman"/>
              </a:rPr>
              <a:t>for next subset.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Times New Roman"/>
              </a:rPr>
              <a:t>For </a:t>
            </a:r>
            <a:r>
              <a:rPr b="0" i="1" lang="en-US" sz="2400" spc="-1" strike="noStrike">
                <a:latin typeface="Times New Roman"/>
              </a:rPr>
              <a:t>s</a:t>
            </a:r>
            <a:r>
              <a:rPr b="0" lang="en-US" sz="2400" spc="-1" strike="noStrike">
                <a:latin typeface="Times New Roman"/>
              </a:rPr>
              <a:t> subsets, OSEM accelerates MLEM by a factor of </a:t>
            </a:r>
            <a:r>
              <a:rPr b="0" i="1" lang="en-US" sz="2400" spc="-1" strike="noStrike">
                <a:latin typeface="Times New Roman"/>
              </a:rPr>
              <a:t>s</a:t>
            </a:r>
            <a:r>
              <a:rPr b="0" lang="en-US" sz="2400" spc="-1" strike="noStrike">
                <a:latin typeface="Times New Roman"/>
              </a:rPr>
              <a:t> (up to some max).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840600" y="1687320"/>
            <a:ext cx="10735200" cy="3578040"/>
          </a:xfrm>
          <a:prstGeom prst="rect">
            <a:avLst/>
          </a:prstGeom>
          <a:ln>
            <a:noFill/>
          </a:ln>
        </p:spPr>
      </p:pic>
      <p:sp>
        <p:nvSpPr>
          <p:cNvPr id="155" name="TextShape 2"/>
          <p:cNvSpPr txBox="1"/>
          <p:nvPr/>
        </p:nvSpPr>
        <p:spPr>
          <a:xfrm>
            <a:off x="3530520" y="215640"/>
            <a:ext cx="44128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Filtered Backprojection, smoothed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840600" y="1687320"/>
            <a:ext cx="10735200" cy="3578040"/>
          </a:xfrm>
          <a:prstGeom prst="rect">
            <a:avLst/>
          </a:prstGeom>
          <a:ln>
            <a:noFill/>
          </a:ln>
        </p:spPr>
      </p:pic>
      <p:sp>
        <p:nvSpPr>
          <p:cNvPr id="158" name="TextShape 2"/>
          <p:cNvSpPr txBox="1"/>
          <p:nvPr/>
        </p:nvSpPr>
        <p:spPr>
          <a:xfrm>
            <a:off x="4762080" y="215640"/>
            <a:ext cx="23662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OSEM, smoothed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762080" y="215640"/>
            <a:ext cx="23644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400" spc="-1" strike="noStrike">
                <a:latin typeface="Times New Roman"/>
              </a:rPr>
              <a:t>MLEM vs OSEM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2717280" y="919800"/>
            <a:ext cx="6404400" cy="572796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85400" y="1895400"/>
            <a:ext cx="11882880" cy="2888280"/>
          </a:xfrm>
          <a:prstGeom prst="rect">
            <a:avLst/>
          </a:prstGeom>
          <a:ln>
            <a:noFill/>
          </a:ln>
        </p:spPr>
      </p:pic>
      <p:sp>
        <p:nvSpPr>
          <p:cNvPr id="52" name="TextShape 2"/>
          <p:cNvSpPr txBox="1"/>
          <p:nvPr/>
        </p:nvSpPr>
        <p:spPr>
          <a:xfrm>
            <a:off x="10001520" y="4886280"/>
            <a:ext cx="2119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Bailey,Karp,Surti ]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1057320" y="781560"/>
            <a:ext cx="3723840" cy="5333760"/>
          </a:xfrm>
          <a:prstGeom prst="rect">
            <a:avLst/>
          </a:prstGeom>
          <a:ln>
            <a:noFill/>
          </a:ln>
        </p:spPr>
      </p:pic>
      <p:sp>
        <p:nvSpPr>
          <p:cNvPr id="55" name="TextShape 2"/>
          <p:cNvSpPr txBox="1"/>
          <p:nvPr/>
        </p:nvSpPr>
        <p:spPr>
          <a:xfrm>
            <a:off x="2734560" y="6182640"/>
            <a:ext cx="2119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Bailey,Karp,Surti 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" name="TextShape 3"/>
          <p:cNvSpPr txBox="1"/>
          <p:nvPr/>
        </p:nvSpPr>
        <p:spPr>
          <a:xfrm>
            <a:off x="4453920" y="179280"/>
            <a:ext cx="4003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8x8 groups of detector elements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6631560" y="1746000"/>
            <a:ext cx="4608360" cy="3516480"/>
          </a:xfrm>
          <a:prstGeom prst="rect">
            <a:avLst/>
          </a:prstGeom>
          <a:ln>
            <a:noFill/>
          </a:ln>
        </p:spPr>
      </p:pic>
      <p:sp>
        <p:nvSpPr>
          <p:cNvPr id="58" name="TextShape 4"/>
          <p:cNvSpPr txBox="1"/>
          <p:nvPr/>
        </p:nvSpPr>
        <p:spPr>
          <a:xfrm>
            <a:off x="9383760" y="5415480"/>
            <a:ext cx="1920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J Karp, UPenn ]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2654640" y="962280"/>
            <a:ext cx="6588360" cy="5914800"/>
          </a:xfrm>
          <a:prstGeom prst="rect">
            <a:avLst/>
          </a:prstGeom>
          <a:ln>
            <a:noFill/>
          </a:ln>
        </p:spPr>
      </p:pic>
      <p:sp>
        <p:nvSpPr>
          <p:cNvPr id="61" name="TextShape 2"/>
          <p:cNvSpPr txBox="1"/>
          <p:nvPr/>
        </p:nvSpPr>
        <p:spPr>
          <a:xfrm>
            <a:off x="4215960" y="326520"/>
            <a:ext cx="2526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Detector configurations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" name="TextShape 3"/>
          <p:cNvSpPr txBox="1"/>
          <p:nvPr/>
        </p:nvSpPr>
        <p:spPr>
          <a:xfrm>
            <a:off x="10901160" y="6235200"/>
            <a:ext cx="1056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Bailey ]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475600" y="1517040"/>
            <a:ext cx="6026760" cy="411660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1035720" y="78480"/>
            <a:ext cx="3629880" cy="334224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3"/>
          <a:stretch/>
        </p:blipFill>
        <p:spPr>
          <a:xfrm>
            <a:off x="1035720" y="3789000"/>
            <a:ext cx="3622320" cy="2989440"/>
          </a:xfrm>
          <a:prstGeom prst="rect">
            <a:avLst/>
          </a:prstGeom>
          <a:ln>
            <a:noFill/>
          </a:ln>
        </p:spPr>
      </p:pic>
      <p:sp>
        <p:nvSpPr>
          <p:cNvPr id="67" name="TextShape 2"/>
          <p:cNvSpPr txBox="1"/>
          <p:nvPr/>
        </p:nvSpPr>
        <p:spPr>
          <a:xfrm>
            <a:off x="7523640" y="5970960"/>
            <a:ext cx="2058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PET + CT scanner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2676600" y="439560"/>
            <a:ext cx="6447240" cy="6418440"/>
          </a:xfrm>
          <a:prstGeom prst="rect">
            <a:avLst/>
          </a:prstGeom>
          <a:ln>
            <a:noFill/>
          </a:ln>
        </p:spPr>
      </p:pic>
      <p:sp>
        <p:nvSpPr>
          <p:cNvPr id="70" name="TextShape 2"/>
          <p:cNvSpPr txBox="1"/>
          <p:nvPr/>
        </p:nvSpPr>
        <p:spPr>
          <a:xfrm>
            <a:off x="10794960" y="6191280"/>
            <a:ext cx="1056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 Bailey 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" name="TextShape 3"/>
          <p:cNvSpPr txBox="1"/>
          <p:nvPr/>
        </p:nvSpPr>
        <p:spPr>
          <a:xfrm>
            <a:off x="5415480" y="78840"/>
            <a:ext cx="878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Events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30680" y="140400"/>
            <a:ext cx="15249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Contrast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2601360" y="1787760"/>
            <a:ext cx="7270200" cy="31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Times New Roman"/>
              </a:rPr>
              <a:t>Backprojection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Filtered Backprojection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Algebraic Reconstruction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MLEM: Maximum Likelihood Expectation Maximization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Times New Roman"/>
              </a:rPr>
              <a:t>OSEM: Ordered Subsets Expectation Maximization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4" name="TextShape 3"/>
          <p:cNvSpPr txBox="1"/>
          <p:nvPr/>
        </p:nvSpPr>
        <p:spPr>
          <a:xfrm>
            <a:off x="4291200" y="217440"/>
            <a:ext cx="317700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latin typeface="Times New Roman"/>
              </a:rPr>
              <a:t>Reconstruction Methods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2020-07-30T23:24:55Z</dcterms:created>
  <dc:creator>pcs</dc:creator>
  <dc:description/>
  <dc:language>en-US</dc:language>
  <cp:lastModifiedBy/>
  <dcterms:modified xsi:type="dcterms:W3CDTF">2024-02-02T13:11:27Z</dcterms:modified>
  <cp:revision>78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57</vt:i4>
  </property>
</Properties>
</file>